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0" d="100"/>
          <a:sy n="80" d="100"/>
        </p:scale>
        <p:origin x="-1445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2F6A-AD57-4E9A-ADCB-20050BDD9DEF}" type="datetimeFigureOut">
              <a:rPr lang="ar-IQ" smtClean="0"/>
              <a:t>02/04/1440</a:t>
            </a:fld>
            <a:endParaRPr lang="ar-IQ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618A-D9D4-4249-B13D-666C2C83FCFB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2F6A-AD57-4E9A-ADCB-20050BDD9DEF}" type="datetimeFigureOut">
              <a:rPr lang="ar-IQ" smtClean="0"/>
              <a:t>02/04/1440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618A-D9D4-4249-B13D-666C2C83FCFB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2F6A-AD57-4E9A-ADCB-20050BDD9DEF}" type="datetimeFigureOut">
              <a:rPr lang="ar-IQ" smtClean="0"/>
              <a:t>02/04/1440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618A-D9D4-4249-B13D-666C2C83FCFB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2F6A-AD57-4E9A-ADCB-20050BDD9DEF}" type="datetimeFigureOut">
              <a:rPr lang="ar-IQ" smtClean="0"/>
              <a:t>02/04/1440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618A-D9D4-4249-B13D-666C2C83FCFB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2F6A-AD57-4E9A-ADCB-20050BDD9DEF}" type="datetimeFigureOut">
              <a:rPr lang="ar-IQ" smtClean="0"/>
              <a:t>02/04/1440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618A-D9D4-4249-B13D-666C2C83FCFB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2F6A-AD57-4E9A-ADCB-20050BDD9DEF}" type="datetimeFigureOut">
              <a:rPr lang="ar-IQ" smtClean="0"/>
              <a:t>02/04/1440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618A-D9D4-4249-B13D-666C2C83FCFB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2F6A-AD57-4E9A-ADCB-20050BDD9DEF}" type="datetimeFigureOut">
              <a:rPr lang="ar-IQ" smtClean="0"/>
              <a:t>02/04/1440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618A-D9D4-4249-B13D-666C2C83FCFB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2F6A-AD57-4E9A-ADCB-20050BDD9DEF}" type="datetimeFigureOut">
              <a:rPr lang="ar-IQ" smtClean="0"/>
              <a:t>02/04/1440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618A-D9D4-4249-B13D-666C2C83FCFB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2F6A-AD57-4E9A-ADCB-20050BDD9DEF}" type="datetimeFigureOut">
              <a:rPr lang="ar-IQ" smtClean="0"/>
              <a:t>02/04/1440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618A-D9D4-4249-B13D-666C2C83FCFB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2F6A-AD57-4E9A-ADCB-20050BDD9DEF}" type="datetimeFigureOut">
              <a:rPr lang="ar-IQ" smtClean="0"/>
              <a:t>02/04/1440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618A-D9D4-4249-B13D-666C2C83FCFB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2F6A-AD57-4E9A-ADCB-20050BDD9DEF}" type="datetimeFigureOut">
              <a:rPr lang="ar-IQ" smtClean="0"/>
              <a:t>02/04/1440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846618A-D9D4-4249-B13D-666C2C83FCFB}" type="slidenum">
              <a:rPr lang="ar-IQ" smtClean="0"/>
              <a:t>‹#›</a:t>
            </a:fld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DA42F6A-AD57-4E9A-ADCB-20050BDD9DEF}" type="datetimeFigureOut">
              <a:rPr lang="ar-IQ" smtClean="0"/>
              <a:t>02/04/1440</a:t>
            </a:fld>
            <a:endParaRPr lang="ar-IQ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846618A-D9D4-4249-B13D-666C2C83FCFB}" type="slidenum">
              <a:rPr lang="ar-IQ" smtClean="0"/>
              <a:t>‹#›</a:t>
            </a:fld>
            <a:endParaRPr lang="ar-IQ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ar-IQ" dirty="0" smtClean="0"/>
              <a:t>مهارات جهاز الحلق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539738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20680"/>
          </a:xfrm>
        </p:spPr>
        <p:txBody>
          <a:bodyPr>
            <a:normAutofit/>
          </a:bodyPr>
          <a:lstStyle/>
          <a:p>
            <a:pPr algn="just"/>
            <a:r>
              <a:rPr lang="ar-IQ" sz="2000" b="1" dirty="0" err="1"/>
              <a:t>الأرجحة</a:t>
            </a:r>
            <a:r>
              <a:rPr lang="ar-IQ" sz="2000" b="1" dirty="0"/>
              <a:t> على جهاز الحلق : </a:t>
            </a:r>
            <a:endParaRPr lang="en-US" sz="2000" dirty="0"/>
          </a:p>
          <a:p>
            <a:pPr lvl="0" algn="just"/>
            <a:r>
              <a:rPr lang="ar-IQ" sz="2000" dirty="0"/>
              <a:t>القسم التحضيري : من وضع التعلق ، يقوم اللاعب بعمل تقوس خفيف يبدأ منه </a:t>
            </a:r>
            <a:r>
              <a:rPr lang="ar-IQ" sz="2000" dirty="0" err="1"/>
              <a:t>ارجحة</a:t>
            </a:r>
            <a:r>
              <a:rPr lang="ar-IQ" sz="2000" dirty="0"/>
              <a:t> الرجلين الى الامام .</a:t>
            </a:r>
            <a:endParaRPr lang="en-US" sz="2000" dirty="0"/>
          </a:p>
          <a:p>
            <a:pPr lvl="0" algn="just"/>
            <a:r>
              <a:rPr lang="ar-IQ" sz="2000" dirty="0"/>
              <a:t>القسم الرئيس : يقوم اللاعب بمد الرجلين اماما عاليا حيث تكون </a:t>
            </a:r>
            <a:r>
              <a:rPr lang="ar-IQ" sz="2000" dirty="0" err="1"/>
              <a:t>الارجحة</a:t>
            </a:r>
            <a:r>
              <a:rPr lang="ar-IQ" sz="2000" dirty="0"/>
              <a:t> من مفصلي الكتفين – وعندما </a:t>
            </a:r>
            <a:r>
              <a:rPr lang="ar-IQ" sz="2000" dirty="0" err="1"/>
              <a:t>ياخذ</a:t>
            </a:r>
            <a:r>
              <a:rPr lang="ar-IQ" sz="2000" dirty="0"/>
              <a:t> الجسم طريقه الى الامام يضغط اللاعب باليدين على الحلقتين الى الاسفل والى الخلف لكي يتقى زاوية ذراع – جذع كبيرة بقدر الامكان وعند نهاية </a:t>
            </a:r>
            <a:r>
              <a:rPr lang="ar-IQ" sz="2000" dirty="0" err="1"/>
              <a:t>الارجحة</a:t>
            </a:r>
            <a:r>
              <a:rPr lang="ar-IQ" sz="2000" dirty="0"/>
              <a:t> اماما يكون انثناء في مفصلي الوركين والراس مع النظر الى مشطي القدمين ، وعند وصول الجسم الى نقطة السكون اماما يبدأ الجسم </a:t>
            </a:r>
            <a:r>
              <a:rPr lang="ar-IQ" sz="2000" dirty="0" err="1"/>
              <a:t>بالارجحة</a:t>
            </a:r>
            <a:r>
              <a:rPr lang="ar-IQ" sz="2000" dirty="0"/>
              <a:t> الى الاسفل بفعل الجاذبية الارضية على ان يقود الظهر الحركة مع بقاء الفخذين منثنين وعند الوصول الى المستوى الراسي تسبق الرجلان الجذع </a:t>
            </a:r>
            <a:r>
              <a:rPr lang="ar-IQ" sz="2000" dirty="0" err="1"/>
              <a:t>بارجحتهما</a:t>
            </a:r>
            <a:r>
              <a:rPr lang="ar-IQ" sz="2000" dirty="0"/>
              <a:t> بقوة الى الخلف على ان يقوم اللاعب بعمل تقوس خفيف في الظهر يعود عنده الى وضعه الطبيعي مرة اخرى عند نهاية </a:t>
            </a:r>
            <a:r>
              <a:rPr lang="ar-IQ" sz="2000" dirty="0" err="1"/>
              <a:t>الارجحة</a:t>
            </a:r>
            <a:r>
              <a:rPr lang="ar-IQ" sz="2000" dirty="0"/>
              <a:t> خلفا بالضغط باليدين على الحلقتين الى الاسفل واماما .</a:t>
            </a:r>
            <a:endParaRPr lang="en-US" sz="2000" dirty="0"/>
          </a:p>
          <a:p>
            <a:pPr lvl="0" algn="just"/>
            <a:r>
              <a:rPr lang="ar-IQ" sz="2000" dirty="0"/>
              <a:t>القسم النهائي : عند وصول الجسم الى نقطة السكون خلفا يبدأ </a:t>
            </a:r>
            <a:r>
              <a:rPr lang="ar-IQ" sz="2000" dirty="0" err="1"/>
              <a:t>بالارجحة</a:t>
            </a:r>
            <a:r>
              <a:rPr lang="ar-IQ" sz="2000" dirty="0"/>
              <a:t> الى الامام مرة اخرى بان يمد اللاعب مفصلي الوركين بحيث يحصل قبل المستوى الراسي على تقوس خفيف في الظهر وعلى زاوية ذراع وجذع كبيرة .</a:t>
            </a:r>
            <a:endParaRPr lang="en-US" sz="2000" dirty="0"/>
          </a:p>
          <a:p>
            <a:pPr algn="just"/>
            <a:endParaRPr lang="ar-IQ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067927"/>
            <a:ext cx="5688632" cy="131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8812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4656"/>
          </a:xfrm>
        </p:spPr>
        <p:txBody>
          <a:bodyPr/>
          <a:lstStyle/>
          <a:p>
            <a:pPr algn="just"/>
            <a:r>
              <a:rPr lang="ar-IQ" b="1" dirty="0"/>
              <a:t>دورة الكتفين الأمامية : </a:t>
            </a:r>
            <a:endParaRPr lang="en-US" dirty="0"/>
          </a:p>
          <a:p>
            <a:pPr algn="just"/>
            <a:r>
              <a:rPr lang="ar-IQ" dirty="0"/>
              <a:t>     من المرجحة الخلفية وبعد المرور على المستوى الراسي يؤدي اللاعب حركة مرجحة قوية بالرجلين خلفا عاليا وفي هذا الوقت يلف اللاعب الحلق للخارج وعن وصول الرجلين الى المستوى الافقي </a:t>
            </a:r>
            <a:r>
              <a:rPr lang="ar-IQ" dirty="0" err="1"/>
              <a:t>ياخذ</a:t>
            </a:r>
            <a:r>
              <a:rPr lang="ar-IQ" dirty="0"/>
              <a:t> الراس بسرعة على الصدر ويثني مفصلي الفخذين كذلك بسرعة وبثني الجسم السريع يصل الى تعلق الكب بعدها يستمر اللاعب بمد الرجلين اماما اسفل الى وضع التعلق .</a:t>
            </a:r>
            <a:endParaRPr lang="en-US" dirty="0"/>
          </a:p>
          <a:p>
            <a:pPr algn="just"/>
            <a:endParaRPr lang="ar-IQ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3501008"/>
            <a:ext cx="597666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108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6395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ar-EG" sz="16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مهارة المرجحة والهبوط بالقلبة الهوائية الخلفية ضما ً من جهاز الحلق</a:t>
            </a:r>
            <a:endParaRPr lang="en-US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lvl="1" algn="just">
              <a:lnSpc>
                <a:spcPct val="150000"/>
              </a:lnSpc>
            </a:pPr>
            <a:r>
              <a:rPr lang="ar-EG" sz="16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القسم التحضيري</a:t>
            </a:r>
            <a:r>
              <a:rPr lang="ar-EG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EG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:</a:t>
            </a:r>
            <a:r>
              <a:rPr lang="ar-IQ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EG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يقف </a:t>
            </a:r>
            <a:r>
              <a:rPr lang="ar-EG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الطالب تحت الحلقتين ويقوم بالقفز للتعلق بالقبضة الخارجية " تكون أصابع اليد</a:t>
            </a:r>
            <a:r>
              <a:rPr lang="ar-IQ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ين متجهتين من الخارج للداخل وظهر اليدين للخارج مع ملاحظة </a:t>
            </a:r>
            <a:r>
              <a:rPr lang="ar-IQ" sz="1600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إلتفاف</a:t>
            </a:r>
            <a:r>
              <a:rPr lang="ar-IQ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الأصابع على الحلق وإن يكون الإبهام ملاصقاً للأصابع من الجهة الداخلية ، وتكون اليدان على استقامة الذراعين تماما ً </a:t>
            </a:r>
            <a:r>
              <a:rPr lang="ar-IQ" sz="1600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وممدوتين</a:t>
            </a:r>
            <a:r>
              <a:rPr lang="ar-IQ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من نقطة الكتفين ؛ </a:t>
            </a:r>
            <a:r>
              <a:rPr lang="ar-EG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لأخذ الوضع الابتدائي ،ويكون الجسم مستقيما وعدم تصلب الكتفين ،  ويقوم اللاعب بعمل قوس خفيف ، يبدأ منه مرجحة الرجلين إلى الأمام وإلى الخلف</a:t>
            </a:r>
            <a:endParaRPr lang="en-US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lvl="1" algn="just">
              <a:lnSpc>
                <a:spcPct val="150000"/>
              </a:lnSpc>
            </a:pPr>
            <a:r>
              <a:rPr lang="ar-EG" sz="16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القسم الرئيسي</a:t>
            </a:r>
            <a:r>
              <a:rPr lang="ar-EG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EG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:</a:t>
            </a:r>
            <a:r>
              <a:rPr lang="ar-IQ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IQ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زيادة </a:t>
            </a:r>
            <a:r>
              <a:rPr lang="ar-IQ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المرجحة أماما ً ، يقوم اللاعب بفرد الرجلين أماما ً عاليا ًإذ تكون المرجحة من مفصلي الكتفين ، وضرورة المرجحة بعيدا ً عن خط الجذب العمودي ،إذ يتطلب الأمر أوضاعا ً مع زاوية منفرجة للجذع والأطراف السفلى وكلما كان </a:t>
            </a:r>
            <a:r>
              <a:rPr lang="ar-IQ" sz="1600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الإنتقال</a:t>
            </a:r>
            <a:r>
              <a:rPr lang="ar-IQ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بعيدا ً كانت الطاقة الحركية أكبر </a:t>
            </a:r>
            <a:r>
              <a:rPr lang="ar-IQ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، تأدية </a:t>
            </a:r>
            <a:r>
              <a:rPr lang="ar-IQ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المرجحة من مفصلي الكتفين مع ارتخاء عضلات حزام </a:t>
            </a:r>
            <a:r>
              <a:rPr lang="ar-IQ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الكتفين ، ضغط </a:t>
            </a:r>
            <a:r>
              <a:rPr lang="ar-IQ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الحلق باليدين إلى الأسفل والخلف عندما يصل الجسم إلى الأمام وضغط الحلق باليدين إلى الأسفل والأمام عندما يصل الجسم إلى </a:t>
            </a:r>
            <a:r>
              <a:rPr lang="ar-IQ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الخلف ، الهبوط </a:t>
            </a:r>
            <a:r>
              <a:rPr lang="ar-IQ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بالقلبة الهوائية الخلفية ضما ً بخطف الرجلين للأعلى وتكور الجسم بثني مفصلي الركبتين وتكور الجذع   وإدخالهما بين اليدين ثم الترك للهبوط من الجهاز </a:t>
            </a:r>
            <a:r>
              <a:rPr lang="ar-IQ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</a:p>
          <a:p>
            <a:pPr marL="628650" lvl="2" indent="-266700" algn="just">
              <a:lnSpc>
                <a:spcPct val="150000"/>
              </a:lnSpc>
            </a:pPr>
            <a:r>
              <a:rPr lang="ar-IQ" sz="16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القسم </a:t>
            </a:r>
            <a:r>
              <a:rPr lang="ar-IQ" sz="16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النهائي :</a:t>
            </a:r>
            <a:r>
              <a:rPr lang="ar-IQ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امتصاص صدمة القدمين مع الأرض بثني بسيط بمفصلي الركبتين ثم مدهما  والوقوف المستقيم  ضما ً ثم يرفع اللاعب الذراعين أماما ً عاليا ً وخفضهما .</a:t>
            </a:r>
            <a:endParaRPr lang="en-US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just">
              <a:lnSpc>
                <a:spcPct val="150000"/>
              </a:lnSpc>
            </a:pPr>
            <a:endParaRPr lang="ar-IQ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87304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272808" cy="2915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29000"/>
            <a:ext cx="7272808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71804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</TotalTime>
  <Words>472</Words>
  <Application>Microsoft Office PowerPoint</Application>
  <PresentationFormat>عرض على الشاشة (3:4)‏</PresentationFormat>
  <Paragraphs>11</Paragraphs>
  <Slides>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6" baseType="lpstr">
      <vt:lpstr>تدفق</vt:lpstr>
      <vt:lpstr>مهارات جهاز الحلق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Microsoft (C)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hp450</dc:creator>
  <cp:lastModifiedBy>hp450</cp:lastModifiedBy>
  <cp:revision>2</cp:revision>
  <dcterms:created xsi:type="dcterms:W3CDTF">2018-12-10T17:32:23Z</dcterms:created>
  <dcterms:modified xsi:type="dcterms:W3CDTF">2018-12-10T18:00:42Z</dcterms:modified>
</cp:coreProperties>
</file>